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567" r:id="rId3"/>
    <p:sldId id="570" r:id="rId4"/>
    <p:sldId id="604" r:id="rId5"/>
    <p:sldId id="605" r:id="rId6"/>
    <p:sldId id="602" r:id="rId7"/>
    <p:sldId id="603" r:id="rId8"/>
    <p:sldId id="305" r:id="rId9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09040C"/>
    <a:srgbClr val="FFFF99"/>
    <a:srgbClr val="FF9966"/>
    <a:srgbClr val="008000"/>
    <a:srgbClr val="003300"/>
    <a:srgbClr val="CC0066"/>
    <a:srgbClr val="275942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2023/9/6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2023/9/6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2023/9/6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2023/9/6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2023/9/6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2023/9/6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2023/9/6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2023/9/6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2023/9/6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2023/9/6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2023/9/6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2023/9/6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2023/9/6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image" Target="../media/image6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8.wmf"/><Relationship Id="rId4" Type="http://schemas.openxmlformats.org/officeDocument/2006/relationships/image" Target="../media/image9.png"/><Relationship Id="rId9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3" Type="http://schemas.microsoft.com/office/2007/relationships/media" Target="../media/media2.wav"/><Relationship Id="rId21" Type="http://schemas.openxmlformats.org/officeDocument/2006/relationships/slideLayout" Target="../slideLayouts/slideLayout2.xml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microsoft.com/office/2007/relationships/media" Target="../media/media8.wav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6583301" cy="3828838"/>
          </a:xfrm>
        </p:spPr>
        <p:txBody>
          <a:bodyPr/>
          <a:lstStyle/>
          <a:p>
            <a:r>
              <a:rPr lang="en-US" altLang="zh-TW" sz="2800"/>
              <a:t>Blind estimation of acoustic transfer functions (ATFs) and dereverberation based on convolutive transfer functions (CTFs)</a:t>
            </a:r>
            <a:br>
              <a:rPr lang="zh-TW" altLang="en-US" sz="40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2022. 09. 06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2023/9/6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2023/9/6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Simulation setting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Simulation result</a:t>
            </a: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7123429" cy="633276"/>
          </a:xfrm>
        </p:spPr>
        <p:txBody>
          <a:bodyPr/>
          <a:lstStyle/>
          <a:p>
            <a:r>
              <a:rPr lang="en-US" altLang="zh-TW"/>
              <a:t>Simulation setting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2023/9/6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</p:spPr>
            <p:txBody>
              <a:bodyPr/>
              <a:lstStyle/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Uniform linear array (ULA)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Number of microphones = 30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Spacing = 0.02m (2cm)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Aperture = (30-1)*0.02 = 0.58 m 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Room size = 5m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6m</a:t>
                </a:r>
                <a:r>
                  <a:rPr lang="en-US" altLang="zh-TW" sz="2000" b="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TW" sz="2000" b="0" dirty="0">
                    <a:cs typeface="Times New Roman" panose="02020603050405020304" pitchFamily="18" charset="0"/>
                  </a:rPr>
                  <a:t>2.5m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r>
                  <a:rPr lang="en-US" altLang="zh-TW" sz="2000" b="0" dirty="0">
                    <a:cs typeface="Times New Roman" panose="02020603050405020304" pitchFamily="18" charset="0"/>
                  </a:rPr>
                  <a:t>Reverberation time 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T</a:t>
                </a:r>
                <a:r>
                  <a:rPr lang="en-US" altLang="zh-TW" sz="2000" b="0" baseline="-25000">
                    <a:cs typeface="Times New Roman" panose="02020603050405020304" pitchFamily="18" charset="0"/>
                  </a:rPr>
                  <a:t>60 </a:t>
                </a:r>
                <a:r>
                  <a:rPr lang="en-US" altLang="zh-TW" sz="2000" b="0">
                    <a:cs typeface="Times New Roman" panose="02020603050405020304" pitchFamily="18" charset="0"/>
                  </a:rPr>
                  <a:t> =0.6s, 0.8s, 1s and 1.6s </a:t>
                </a:r>
                <a:endParaRPr lang="zh-TW" altLang="en-US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D578C12A-002C-4C53-845E-A8C69542C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418" y="811386"/>
                <a:ext cx="9744710" cy="5759085"/>
              </a:xfrm>
              <a:blipFill>
                <a:blip r:embed="rId3"/>
                <a:stretch>
                  <a:fillRect l="-313" t="-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>
            <a:extLst>
              <a:ext uri="{FF2B5EF4-FFF2-40B4-BE49-F238E27FC236}">
                <a16:creationId xmlns:a16="http://schemas.microsoft.com/office/drawing/2014/main" id="{B23639A4-089D-41E0-94F6-0718AA3D649F}"/>
              </a:ext>
            </a:extLst>
          </p:cNvPr>
          <p:cNvGrpSpPr/>
          <p:nvPr/>
        </p:nvGrpSpPr>
        <p:grpSpPr>
          <a:xfrm>
            <a:off x="5412794" y="3284375"/>
            <a:ext cx="5280606" cy="3587286"/>
            <a:chOff x="2955557" y="1233441"/>
            <a:chExt cx="5834076" cy="4000500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F435DCA1-967D-4603-93B7-CA367F295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5633" y="1233441"/>
              <a:ext cx="5334000" cy="4000500"/>
            </a:xfrm>
            <a:prstGeom prst="rect">
              <a:avLst/>
            </a:prstGeom>
          </p:spPr>
        </p:pic>
        <p:graphicFrame>
          <p:nvGraphicFramePr>
            <p:cNvPr id="21" name="物件 20">
              <a:extLst>
                <a:ext uri="{FF2B5EF4-FFF2-40B4-BE49-F238E27FC236}">
                  <a16:creationId xmlns:a16="http://schemas.microsoft.com/office/drawing/2014/main" id="{8327A04F-5E58-4BA3-8334-AA9D48EDFCC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6931657"/>
                </p:ext>
              </p:extLst>
            </p:nvPr>
          </p:nvGraphicFramePr>
          <p:xfrm>
            <a:off x="2955557" y="3140075"/>
            <a:ext cx="1000125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" name="Equation" r:id="rId5" imgW="634680" imgH="177480" progId="Equation.DSMT4">
                    <p:embed/>
                  </p:oleObj>
                </mc:Choice>
                <mc:Fallback>
                  <p:oleObj name="Equation" r:id="rId5" imgW="634680" imgH="177480" progId="Equation.DSMT4">
                    <p:embed/>
                    <p:pic>
                      <p:nvPicPr>
                        <p:cNvPr id="9" name="物件 8">
                          <a:extLst>
                            <a:ext uri="{FF2B5EF4-FFF2-40B4-BE49-F238E27FC236}">
                              <a16:creationId xmlns:a16="http://schemas.microsoft.com/office/drawing/2014/main" id="{BC5C9BA1-4FF0-4EF5-B4DE-59AA1769A26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955557" y="3140075"/>
                          <a:ext cx="1000125" cy="2794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物件 21">
              <a:extLst>
                <a:ext uri="{FF2B5EF4-FFF2-40B4-BE49-F238E27FC236}">
                  <a16:creationId xmlns:a16="http://schemas.microsoft.com/office/drawing/2014/main" id="{F9A1F96B-4E63-44C2-8976-106AFF75FDD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2084931"/>
                </p:ext>
              </p:extLst>
            </p:nvPr>
          </p:nvGraphicFramePr>
          <p:xfrm>
            <a:off x="4923095" y="4923998"/>
            <a:ext cx="820738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" name="Equation" r:id="rId7" imgW="520560" imgH="177480" progId="Equation.DSMT4">
                    <p:embed/>
                  </p:oleObj>
                </mc:Choice>
                <mc:Fallback>
                  <p:oleObj name="Equation" r:id="rId7" imgW="520560" imgH="177480" progId="Equation.DSMT4">
                    <p:embed/>
                    <p:pic>
                      <p:nvPicPr>
                        <p:cNvPr id="10" name="物件 9">
                          <a:extLst>
                            <a:ext uri="{FF2B5EF4-FFF2-40B4-BE49-F238E27FC236}">
                              <a16:creationId xmlns:a16="http://schemas.microsoft.com/office/drawing/2014/main" id="{73484708-9429-4EF4-970A-F71ABB0324D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923095" y="4923998"/>
                          <a:ext cx="820738" cy="2794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物件 22">
              <a:extLst>
                <a:ext uri="{FF2B5EF4-FFF2-40B4-BE49-F238E27FC236}">
                  <a16:creationId xmlns:a16="http://schemas.microsoft.com/office/drawing/2014/main" id="{C7916D31-28A5-41D5-81D5-F24781AB732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80988695"/>
                </p:ext>
              </p:extLst>
            </p:nvPr>
          </p:nvGraphicFramePr>
          <p:xfrm>
            <a:off x="7090268" y="4829175"/>
            <a:ext cx="760413" cy="280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" name="Equation" r:id="rId9" imgW="482400" imgH="177480" progId="Equation.DSMT4">
                    <p:embed/>
                  </p:oleObj>
                </mc:Choice>
                <mc:Fallback>
                  <p:oleObj name="Equation" r:id="rId9" imgW="482400" imgH="177480" progId="Equation.DSMT4">
                    <p:embed/>
                    <p:pic>
                      <p:nvPicPr>
                        <p:cNvPr id="11" name="物件 10">
                          <a:extLst>
                            <a:ext uri="{FF2B5EF4-FFF2-40B4-BE49-F238E27FC236}">
                              <a16:creationId xmlns:a16="http://schemas.microsoft.com/office/drawing/2014/main" id="{691FC533-A145-4D12-8861-1A63569C444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090268" y="4829175"/>
                          <a:ext cx="760413" cy="28098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5D7417DC-9805-43F4-8F6C-3C923002977D}"/>
                </a:ext>
              </a:extLst>
            </p:cNvPr>
            <p:cNvSpPr txBox="1"/>
            <p:nvPr/>
          </p:nvSpPr>
          <p:spPr>
            <a:xfrm>
              <a:off x="6616627" y="3108640"/>
              <a:ext cx="2147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(2</a:t>
              </a:r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2.6</a:t>
              </a:r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, 1)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15A4ECC9-94E4-4C7F-BB51-1FC2F2206A5C}"/>
                </a:ext>
              </a:extLst>
            </p:cNvPr>
            <p:cNvSpPr txBox="1"/>
            <p:nvPr/>
          </p:nvSpPr>
          <p:spPr>
            <a:xfrm>
              <a:off x="4159138" y="2850010"/>
              <a:ext cx="22135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First mic (1, 1.5, 1)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接點: 弧形 25">
              <a:extLst>
                <a:ext uri="{FF2B5EF4-FFF2-40B4-BE49-F238E27FC236}">
                  <a16:creationId xmlns:a16="http://schemas.microsoft.com/office/drawing/2014/main" id="{D53C1514-790B-478F-9F35-44ACE38F7C24}"/>
                </a:ext>
              </a:extLst>
            </p:cNvPr>
            <p:cNvCxnSpPr>
              <a:cxnSpLocks/>
            </p:cNvCxnSpPr>
            <p:nvPr/>
          </p:nvCxnSpPr>
          <p:spPr>
            <a:xfrm>
              <a:off x="4790470" y="3250120"/>
              <a:ext cx="204982" cy="11715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0EA5A840-4F84-4363-9481-247432E6DA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0190" y="3777689"/>
              <a:ext cx="0" cy="5275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22589618-AD04-412C-9486-05F241BA71F2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5959887" y="3308695"/>
              <a:ext cx="656740" cy="41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034CE162-FD67-48E2-9227-6F5259F8BA11}"/>
                </a:ext>
              </a:extLst>
            </p:cNvPr>
            <p:cNvSpPr txBox="1"/>
            <p:nvPr/>
          </p:nvSpPr>
          <p:spPr>
            <a:xfrm>
              <a:off x="4143592" y="3535148"/>
              <a:ext cx="28635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mic spacing = 0.02m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0D9D169B-B321-42B9-B48C-E361A2443F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4249" y="4120243"/>
              <a:ext cx="545405" cy="1938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D6AF3260-2DC0-497B-86E8-E3503FCB79EF}"/>
                </a:ext>
              </a:extLst>
            </p:cNvPr>
            <p:cNvCxnSpPr>
              <a:cxnSpLocks/>
            </p:cNvCxnSpPr>
            <p:nvPr/>
          </p:nvCxnSpPr>
          <p:spPr>
            <a:xfrm>
              <a:off x="4100578" y="4305237"/>
              <a:ext cx="569076" cy="1069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AB6A29EC-A798-4B95-BCAC-4B1507EB2F09}"/>
                </a:ext>
              </a:extLst>
            </p:cNvPr>
            <p:cNvSpPr txBox="1"/>
            <p:nvPr/>
          </p:nvSpPr>
          <p:spPr>
            <a:xfrm>
              <a:off x="4214935" y="3834446"/>
              <a:ext cx="304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4DACB005-6924-46EC-BD3A-B4611C06F92E}"/>
                </a:ext>
              </a:extLst>
            </p:cNvPr>
            <p:cNvSpPr txBox="1"/>
            <p:nvPr/>
          </p:nvSpPr>
          <p:spPr>
            <a:xfrm>
              <a:off x="4143592" y="4290167"/>
              <a:ext cx="304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09FD44E4-E580-4748-8C44-590EE069AED6}"/>
                </a:ext>
              </a:extLst>
            </p:cNvPr>
            <p:cNvSpPr txBox="1"/>
            <p:nvPr/>
          </p:nvSpPr>
          <p:spPr>
            <a:xfrm>
              <a:off x="3754655" y="3841408"/>
              <a:ext cx="304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7D6D9B80-BF57-4B3C-9EC2-3B5361D89923}"/>
                </a:ext>
              </a:extLst>
            </p:cNvPr>
            <p:cNvSpPr/>
            <p:nvPr/>
          </p:nvSpPr>
          <p:spPr>
            <a:xfrm>
              <a:off x="4082820" y="4245349"/>
              <a:ext cx="108000" cy="108000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/>
              <a:t>Simula</a:t>
            </a:r>
            <a:r>
              <a:rPr lang="en-US" altLang="zh-TW" sz="2800"/>
              <a:t>tion result (1)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2023/9/6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B0B6C3C-F47D-4ABB-A227-DAD86E496478}"/>
              </a:ext>
            </a:extLst>
          </p:cNvPr>
          <p:cNvSpPr txBox="1"/>
          <p:nvPr/>
        </p:nvSpPr>
        <p:spPr>
          <a:xfrm>
            <a:off x="8190523" y="6496559"/>
            <a:ext cx="17401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="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1.6s</a:t>
            </a:r>
            <a:endParaRPr lang="zh-TW" altLang="en-US" sz="2400" b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DE683A6-1F83-42CB-8AE5-C266F26C225B}"/>
              </a:ext>
            </a:extLst>
          </p:cNvPr>
          <p:cNvSpPr txBox="1"/>
          <p:nvPr/>
        </p:nvSpPr>
        <p:spPr>
          <a:xfrm>
            <a:off x="4719216" y="6496558"/>
            <a:ext cx="17401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="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1s</a:t>
            </a:r>
            <a:endParaRPr lang="zh-TW" altLang="en-US" sz="2400" b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0C7C565-BE73-4563-BAC6-6002C69E2727}"/>
              </a:ext>
            </a:extLst>
          </p:cNvPr>
          <p:cNvSpPr txBox="1"/>
          <p:nvPr/>
        </p:nvSpPr>
        <p:spPr>
          <a:xfrm>
            <a:off x="1091065" y="6479014"/>
            <a:ext cx="17401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="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TW" sz="2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.8s</a:t>
            </a:r>
            <a:endParaRPr lang="zh-TW" altLang="en-US" sz="2400" b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FF5BED8-2EAC-4F4B-B543-2CC474FED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602" y="3498501"/>
            <a:ext cx="3840000" cy="288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B78C64A-F977-4568-A8A7-1B91FEABC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602" y="500443"/>
            <a:ext cx="3840000" cy="288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AABF4A3-3ED4-4D14-97DF-A784296C1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799" y="3498501"/>
            <a:ext cx="3840000" cy="288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6A1A6DB-4F38-4C3E-9A19-DF84B68C9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799" y="499291"/>
            <a:ext cx="3840000" cy="288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33D976D-A900-434A-A0C3-01C0412E1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4" y="3498501"/>
            <a:ext cx="3840000" cy="2880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0103E16-28FE-4D14-8160-5DEA20A65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4" y="498139"/>
            <a:ext cx="3840000" cy="2880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0F9DCD0-0649-4D7F-99B4-75C105B7FD73}"/>
              </a:ext>
            </a:extLst>
          </p:cNvPr>
          <p:cNvSpPr txBox="1"/>
          <p:nvPr/>
        </p:nvSpPr>
        <p:spPr>
          <a:xfrm>
            <a:off x="4469562" y="928440"/>
            <a:ext cx="2082621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Ground-truth RIR</a:t>
            </a:r>
            <a:endParaRPr lang="zh-TW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32F7F43-C1FF-48E4-9105-DDB2922E1AA3}"/>
              </a:ext>
            </a:extLst>
          </p:cNvPr>
          <p:cNvSpPr txBox="1"/>
          <p:nvPr/>
        </p:nvSpPr>
        <p:spPr>
          <a:xfrm>
            <a:off x="4719216" y="3911558"/>
            <a:ext cx="1702710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estimated RIR</a:t>
            </a:r>
            <a:endParaRPr lang="zh-TW" altLang="en-US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0296DE2-F30A-4DDB-909E-5B6B35E0912F}"/>
              </a:ext>
            </a:extLst>
          </p:cNvPr>
          <p:cNvCxnSpPr>
            <a:stCxn id="6" idx="1"/>
          </p:cNvCxnSpPr>
          <p:nvPr/>
        </p:nvCxnSpPr>
        <p:spPr>
          <a:xfrm flipH="1">
            <a:off x="1838131" y="1132567"/>
            <a:ext cx="2631431" cy="8646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28167636-68F2-4E21-9ED1-7B94A6C50898}"/>
              </a:ext>
            </a:extLst>
          </p:cNvPr>
          <p:cNvCxnSpPr>
            <a:cxnSpLocks/>
          </p:cNvCxnSpPr>
          <p:nvPr/>
        </p:nvCxnSpPr>
        <p:spPr>
          <a:xfrm flipH="1">
            <a:off x="5500468" y="1336693"/>
            <a:ext cx="1" cy="74654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4A739A8-6D1B-456E-9BA1-3E950E0EFF34}"/>
              </a:ext>
            </a:extLst>
          </p:cNvPr>
          <p:cNvCxnSpPr>
            <a:cxnSpLocks/>
          </p:cNvCxnSpPr>
          <p:nvPr/>
        </p:nvCxnSpPr>
        <p:spPr>
          <a:xfrm>
            <a:off x="6559392" y="1143214"/>
            <a:ext cx="2370516" cy="11393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34A93342-3FAF-4B66-B90B-2E06C54EDDAA}"/>
              </a:ext>
            </a:extLst>
          </p:cNvPr>
          <p:cNvCxnSpPr/>
          <p:nvPr/>
        </p:nvCxnSpPr>
        <p:spPr>
          <a:xfrm flipH="1">
            <a:off x="1838131" y="4115685"/>
            <a:ext cx="2631431" cy="864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82EC398A-4F6D-4EA5-8870-E778E30AD5E2}"/>
              </a:ext>
            </a:extLst>
          </p:cNvPr>
          <p:cNvCxnSpPr>
            <a:cxnSpLocks/>
          </p:cNvCxnSpPr>
          <p:nvPr/>
        </p:nvCxnSpPr>
        <p:spPr>
          <a:xfrm flipH="1">
            <a:off x="5500468" y="4319811"/>
            <a:ext cx="1" cy="746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52FF4A4-F950-4DA2-8278-F92B17EF5001}"/>
              </a:ext>
            </a:extLst>
          </p:cNvPr>
          <p:cNvCxnSpPr>
            <a:cxnSpLocks/>
          </p:cNvCxnSpPr>
          <p:nvPr/>
        </p:nvCxnSpPr>
        <p:spPr>
          <a:xfrm>
            <a:off x="6559392" y="4126332"/>
            <a:ext cx="2370516" cy="113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142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/>
              <a:t>Simula</a:t>
            </a:r>
            <a:r>
              <a:rPr lang="en-US" altLang="zh-TW" sz="2800"/>
              <a:t>tion result (2)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2023/9/6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0908FC5C-D7DB-4C7E-A48B-C0F193DA9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275" y="609749"/>
            <a:ext cx="10878675" cy="61087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D7FEC57F-7360-42C7-848E-7568A44A9308}"/>
              </a:ext>
            </a:extLst>
          </p:cNvPr>
          <p:cNvSpPr txBox="1"/>
          <p:nvPr/>
        </p:nvSpPr>
        <p:spPr>
          <a:xfrm>
            <a:off x="4324086" y="6421928"/>
            <a:ext cx="1787669" cy="40825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frequency (Hz)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599794B-09E7-499F-8B48-C95E3915C115}"/>
              </a:ext>
            </a:extLst>
          </p:cNvPr>
          <p:cNvSpPr txBox="1"/>
          <p:nvPr/>
        </p:nvSpPr>
        <p:spPr>
          <a:xfrm>
            <a:off x="1485953" y="5108749"/>
            <a:ext cx="2630400" cy="72417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ground-truth ATF</a:t>
            </a:r>
          </a:p>
          <a:p>
            <a:r>
              <a:rPr lang="en-US" altLang="zh-TW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 estimated ATF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35E0976-DF2C-47B4-A0E6-5FCB6F05B46B}"/>
              </a:ext>
            </a:extLst>
          </p:cNvPr>
          <p:cNvSpPr txBox="1"/>
          <p:nvPr/>
        </p:nvSpPr>
        <p:spPr>
          <a:xfrm>
            <a:off x="578125" y="3845790"/>
            <a:ext cx="625314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r"/>
            <a:endParaRPr lang="en-US" altLang="zh-TW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</a:p>
          <a:p>
            <a:pPr algn="r"/>
            <a:endParaRPr lang="en-US" altLang="zh-TW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-5</a:t>
            </a:r>
          </a:p>
          <a:p>
            <a:pPr algn="r"/>
            <a:endParaRPr lang="en-US" altLang="zh-TW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-10</a:t>
            </a:r>
          </a:p>
          <a:p>
            <a:pPr algn="r"/>
            <a:endParaRPr lang="en-US" altLang="zh-TW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-12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A3DA033-4FB1-4D78-8308-299EAB4E7833}"/>
              </a:ext>
            </a:extLst>
          </p:cNvPr>
          <p:cNvSpPr txBox="1"/>
          <p:nvPr/>
        </p:nvSpPr>
        <p:spPr>
          <a:xfrm rot="16200000">
            <a:off x="-165190" y="4744227"/>
            <a:ext cx="1406154" cy="40825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phase (deg)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C8B3DC7-1872-42AD-A39B-3C9AE0798ED0}"/>
              </a:ext>
            </a:extLst>
          </p:cNvPr>
          <p:cNvSpPr txBox="1"/>
          <p:nvPr/>
        </p:nvSpPr>
        <p:spPr>
          <a:xfrm>
            <a:off x="578125" y="1037308"/>
            <a:ext cx="625314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 algn="r"/>
            <a:endParaRPr lang="en-US" altLang="zh-TW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-10</a:t>
            </a:r>
          </a:p>
          <a:p>
            <a:pPr algn="r"/>
            <a:endParaRPr lang="en-US" altLang="zh-TW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-30</a:t>
            </a:r>
          </a:p>
          <a:p>
            <a:pPr algn="r"/>
            <a:endParaRPr lang="en-US" altLang="zh-TW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-50 </a:t>
            </a:r>
          </a:p>
          <a:p>
            <a:pPr algn="r"/>
            <a:endParaRPr lang="en-US" altLang="zh-TW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-70</a:t>
            </a:r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2165FED-1BEC-47FA-9099-928674318504}"/>
              </a:ext>
            </a:extLst>
          </p:cNvPr>
          <p:cNvSpPr txBox="1"/>
          <p:nvPr/>
        </p:nvSpPr>
        <p:spPr>
          <a:xfrm rot="16200000">
            <a:off x="-398825" y="1986292"/>
            <a:ext cx="1875835" cy="40825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Magnitude (dB)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0C26131-5EC1-4E77-97BF-0B6DB753E560}"/>
              </a:ext>
            </a:extLst>
          </p:cNvPr>
          <p:cNvSpPr txBox="1"/>
          <p:nvPr/>
        </p:nvSpPr>
        <p:spPr>
          <a:xfrm>
            <a:off x="1075069" y="6072118"/>
            <a:ext cx="918007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0                1000            2000             3000              4000        </a:t>
            </a:r>
            <a:r>
              <a: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5000</a:t>
            </a:r>
            <a:r>
              <a: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6000</a:t>
            </a:r>
            <a:r>
              <a: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7000</a:t>
            </a:r>
            <a:r>
              <a: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8000</a:t>
            </a:r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944C1A8-FA5B-446A-AF77-296D8D488014}"/>
              </a:ext>
            </a:extLst>
          </p:cNvPr>
          <p:cNvSpPr txBox="1"/>
          <p:nvPr/>
        </p:nvSpPr>
        <p:spPr>
          <a:xfrm>
            <a:off x="1176805" y="3669065"/>
            <a:ext cx="46679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x10</a:t>
            </a:r>
            <a:r>
              <a:rPr lang="en-US" altLang="zh-TW" sz="12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E5E9AC9-698F-4FE5-9876-79DD2E9FB97C}"/>
              </a:ext>
            </a:extLst>
          </p:cNvPr>
          <p:cNvSpPr txBox="1"/>
          <p:nvPr/>
        </p:nvSpPr>
        <p:spPr>
          <a:xfrm>
            <a:off x="1075070" y="3198816"/>
            <a:ext cx="918007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0                1000            2000             3000              4000        </a:t>
            </a:r>
            <a:r>
              <a: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5000</a:t>
            </a:r>
            <a:r>
              <a: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6000</a:t>
            </a:r>
            <a:r>
              <a: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7000</a:t>
            </a:r>
            <a:r>
              <a: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altLang="zh-TW" sz="1600">
                <a:latin typeface="Times New Roman" panose="02020603050405020304" pitchFamily="18" charset="0"/>
                <a:cs typeface="Times New Roman" panose="02020603050405020304" pitchFamily="18" charset="0"/>
              </a:rPr>
              <a:t>8000</a:t>
            </a:r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3C6EF1C-41EE-4AC2-BD59-FCBF11CAE4BA}"/>
              </a:ext>
            </a:extLst>
          </p:cNvPr>
          <p:cNvSpPr txBox="1"/>
          <p:nvPr/>
        </p:nvSpPr>
        <p:spPr>
          <a:xfrm>
            <a:off x="7462416" y="4435412"/>
            <a:ext cx="17401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="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0.6s</a:t>
            </a:r>
            <a:endParaRPr lang="zh-TW" altLang="en-US" sz="2400" b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313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/>
              <a:t>Simula</a:t>
            </a:r>
            <a:r>
              <a:rPr lang="en-US" altLang="zh-TW" sz="2800"/>
              <a:t>tion result (3)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2023/9/6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8">
            <a:extLst>
              <a:ext uri="{FF2B5EF4-FFF2-40B4-BE49-F238E27FC236}">
                <a16:creationId xmlns:a16="http://schemas.microsoft.com/office/drawing/2014/main" id="{C15DEE9B-980E-4DFE-B332-E8F26DB9B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0641"/>
              </p:ext>
            </p:extLst>
          </p:nvPr>
        </p:nvGraphicFramePr>
        <p:xfrm>
          <a:off x="1010427" y="1198681"/>
          <a:ext cx="8672545" cy="480053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734509">
                  <a:extLst>
                    <a:ext uri="{9D8B030D-6E8A-4147-A177-3AD203B41FA5}">
                      <a16:colId xmlns:a16="http://schemas.microsoft.com/office/drawing/2014/main" val="1084080360"/>
                    </a:ext>
                  </a:extLst>
                </a:gridCol>
                <a:gridCol w="1734509">
                  <a:extLst>
                    <a:ext uri="{9D8B030D-6E8A-4147-A177-3AD203B41FA5}">
                      <a16:colId xmlns:a16="http://schemas.microsoft.com/office/drawing/2014/main" val="2872206355"/>
                    </a:ext>
                  </a:extLst>
                </a:gridCol>
                <a:gridCol w="1734509">
                  <a:extLst>
                    <a:ext uri="{9D8B030D-6E8A-4147-A177-3AD203B41FA5}">
                      <a16:colId xmlns:a16="http://schemas.microsoft.com/office/drawing/2014/main" val="752044233"/>
                    </a:ext>
                  </a:extLst>
                </a:gridCol>
                <a:gridCol w="1734509">
                  <a:extLst>
                    <a:ext uri="{9D8B030D-6E8A-4147-A177-3AD203B41FA5}">
                      <a16:colId xmlns:a16="http://schemas.microsoft.com/office/drawing/2014/main" val="335654480"/>
                    </a:ext>
                  </a:extLst>
                </a:gridCol>
                <a:gridCol w="1734509">
                  <a:extLst>
                    <a:ext uri="{9D8B030D-6E8A-4147-A177-3AD203B41FA5}">
                      <a16:colId xmlns:a16="http://schemas.microsoft.com/office/drawing/2014/main" val="3350648278"/>
                    </a:ext>
                  </a:extLst>
                </a:gridCol>
              </a:tblGrid>
              <a:tr h="1200134">
                <a:tc>
                  <a:txBody>
                    <a:bodyPr/>
                    <a:lstStyle/>
                    <a:p>
                      <a:pPr algn="ctr"/>
                      <a:endParaRPr lang="en-US" altLang="zh-TW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Ground-truth source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Microphone received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MINT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WPE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717559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0.8s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79075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1s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37671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1.6s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665220"/>
                  </a:ext>
                </a:extLst>
              </a:tr>
            </a:tbl>
          </a:graphicData>
        </a:graphic>
      </p:graphicFrame>
      <p:pic>
        <p:nvPicPr>
          <p:cNvPr id="9" name="source_partial">
            <a:hlinkClick r:id="" action="ppaction://media"/>
            <a:extLst>
              <a:ext uri="{FF2B5EF4-FFF2-40B4-BE49-F238E27FC236}">
                <a16:creationId xmlns:a16="http://schemas.microsoft.com/office/drawing/2014/main" id="{2D3ACAF2-85EA-46DE-9BAD-1526971DBE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323512" y="3956926"/>
            <a:ext cx="609600" cy="609600"/>
          </a:xfrm>
          <a:prstGeom prst="rect">
            <a:avLst/>
          </a:prstGeom>
        </p:spPr>
      </p:pic>
      <p:pic>
        <p:nvPicPr>
          <p:cNvPr id="16" name="source_predict_partial_Wiener_MINT-1.0">
            <a:hlinkClick r:id="" action="ppaction://media"/>
            <a:extLst>
              <a:ext uri="{FF2B5EF4-FFF2-40B4-BE49-F238E27FC236}">
                <a16:creationId xmlns:a16="http://schemas.microsoft.com/office/drawing/2014/main" id="{9BBCA2F0-0028-42E1-8D06-254A8916F43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765569" y="3956926"/>
            <a:ext cx="609600" cy="609600"/>
          </a:xfrm>
          <a:prstGeom prst="rect">
            <a:avLst/>
          </a:prstGeom>
        </p:spPr>
      </p:pic>
      <p:pic>
        <p:nvPicPr>
          <p:cNvPr id="17" name="source_predict_partial_Wiener_MINT-1.6">
            <a:hlinkClick r:id="" action="ppaction://media"/>
            <a:extLst>
              <a:ext uri="{FF2B5EF4-FFF2-40B4-BE49-F238E27FC236}">
                <a16:creationId xmlns:a16="http://schemas.microsoft.com/office/drawing/2014/main" id="{0968E8E6-B521-4EEE-B4A6-1EEDBB646F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750893" y="5100738"/>
            <a:ext cx="609600" cy="609600"/>
          </a:xfrm>
          <a:prstGeom prst="rect">
            <a:avLst/>
          </a:prstGeom>
        </p:spPr>
      </p:pic>
      <p:pic>
        <p:nvPicPr>
          <p:cNvPr id="20" name="source_predict_partial_Wiener_MINT-0.8">
            <a:hlinkClick r:id="" action="ppaction://media"/>
            <a:extLst>
              <a:ext uri="{FF2B5EF4-FFF2-40B4-BE49-F238E27FC236}">
                <a16:creationId xmlns:a16="http://schemas.microsoft.com/office/drawing/2014/main" id="{487564C0-0D05-454D-A30D-0CC6C4762E9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765569" y="2668372"/>
            <a:ext cx="609600" cy="609600"/>
          </a:xfrm>
          <a:prstGeom prst="rect">
            <a:avLst/>
          </a:prstGeom>
        </p:spPr>
      </p:pic>
      <p:pic>
        <p:nvPicPr>
          <p:cNvPr id="21" name="y_nodelay_partial-0.8">
            <a:hlinkClick r:id="" action="ppaction://media"/>
            <a:extLst>
              <a:ext uri="{FF2B5EF4-FFF2-40B4-BE49-F238E27FC236}">
                <a16:creationId xmlns:a16="http://schemas.microsoft.com/office/drawing/2014/main" id="{369F0BDD-DC8E-481A-9E74-F691B18C5EB3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041899" y="2668372"/>
            <a:ext cx="609600" cy="609600"/>
          </a:xfrm>
          <a:prstGeom prst="rect">
            <a:avLst/>
          </a:prstGeom>
        </p:spPr>
      </p:pic>
      <p:pic>
        <p:nvPicPr>
          <p:cNvPr id="24" name="y_nodelay_partial-1.0">
            <a:hlinkClick r:id="" action="ppaction://media"/>
            <a:extLst>
              <a:ext uri="{FF2B5EF4-FFF2-40B4-BE49-F238E27FC236}">
                <a16:creationId xmlns:a16="http://schemas.microsoft.com/office/drawing/2014/main" id="{798D0EE9-BA98-44AE-9E65-1965469301DB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041899" y="3936646"/>
            <a:ext cx="609600" cy="609600"/>
          </a:xfrm>
          <a:prstGeom prst="rect">
            <a:avLst/>
          </a:prstGeom>
        </p:spPr>
      </p:pic>
      <p:pic>
        <p:nvPicPr>
          <p:cNvPr id="25" name="y_nodelay_partial-1.6">
            <a:hlinkClick r:id="" action="ppaction://media"/>
            <a:extLst>
              <a:ext uri="{FF2B5EF4-FFF2-40B4-BE49-F238E27FC236}">
                <a16:creationId xmlns:a16="http://schemas.microsoft.com/office/drawing/2014/main" id="{9F976D4F-840C-4AAE-9353-5F8AB7479716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041899" y="5100738"/>
            <a:ext cx="609600" cy="609600"/>
          </a:xfrm>
          <a:prstGeom prst="rect">
            <a:avLst/>
          </a:prstGeom>
        </p:spPr>
      </p:pic>
      <p:pic>
        <p:nvPicPr>
          <p:cNvPr id="26" name="y_wpe_partial-0.8">
            <a:hlinkClick r:id="" action="ppaction://media"/>
            <a:extLst>
              <a:ext uri="{FF2B5EF4-FFF2-40B4-BE49-F238E27FC236}">
                <a16:creationId xmlns:a16="http://schemas.microsoft.com/office/drawing/2014/main" id="{9A02B7DE-1F1A-40D2-90B4-C57BCEC24EFE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489239" y="2668372"/>
            <a:ext cx="609600" cy="609600"/>
          </a:xfrm>
          <a:prstGeom prst="rect">
            <a:avLst/>
          </a:prstGeom>
        </p:spPr>
      </p:pic>
      <p:pic>
        <p:nvPicPr>
          <p:cNvPr id="27" name="y_wpe_partial-1.0">
            <a:hlinkClick r:id="" action="ppaction://media"/>
            <a:extLst>
              <a:ext uri="{FF2B5EF4-FFF2-40B4-BE49-F238E27FC236}">
                <a16:creationId xmlns:a16="http://schemas.microsoft.com/office/drawing/2014/main" id="{FE9CE2EA-171B-4D57-A79C-E5D8C77DD2BD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483956" y="3936646"/>
            <a:ext cx="609600" cy="609600"/>
          </a:xfrm>
          <a:prstGeom prst="rect">
            <a:avLst/>
          </a:prstGeom>
        </p:spPr>
      </p:pic>
      <p:pic>
        <p:nvPicPr>
          <p:cNvPr id="28" name="y_wpe_partial-1.6">
            <a:hlinkClick r:id="" action="ppaction://media"/>
            <a:extLst>
              <a:ext uri="{FF2B5EF4-FFF2-40B4-BE49-F238E27FC236}">
                <a16:creationId xmlns:a16="http://schemas.microsoft.com/office/drawing/2014/main" id="{721785D7-80E9-4CAD-BE43-036ABDA01B1C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517075" y="51007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564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E76E3B-457B-4750-B272-E6CCCA7A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71" y="99617"/>
            <a:ext cx="8036852" cy="633276"/>
          </a:xfrm>
        </p:spPr>
        <p:txBody>
          <a:bodyPr/>
          <a:lstStyle/>
          <a:p>
            <a:r>
              <a:rPr lang="en-US" altLang="zh-TW"/>
              <a:t>Simula</a:t>
            </a:r>
            <a:r>
              <a:rPr lang="en-US" altLang="zh-TW" sz="2800"/>
              <a:t>tion result (4)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7A1BAD-5F34-443B-B0FA-238896A3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2023/9/6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4C15E3-60CB-43E8-AFDE-D9C6D57CA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C4ABAC-E2A1-4803-A312-582DB417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9E477DD-7466-431A-B715-C8F2C06296C2}"/>
              </a:ext>
            </a:extLst>
          </p:cNvPr>
          <p:cNvSpPr txBox="1"/>
          <p:nvPr/>
        </p:nvSpPr>
        <p:spPr>
          <a:xfrm>
            <a:off x="1782214" y="5722485"/>
            <a:ext cx="1639167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PESQ v.s. T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FE922C5-63B5-4E85-B1DD-ED199C73620B}"/>
              </a:ext>
            </a:extLst>
          </p:cNvPr>
          <p:cNvSpPr txBox="1"/>
          <p:nvPr/>
        </p:nvSpPr>
        <p:spPr>
          <a:xfrm>
            <a:off x="7694470" y="5722484"/>
            <a:ext cx="1499000" cy="408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SDR v.s. T</a:t>
            </a:r>
            <a:r>
              <a:rPr lang="en-US" altLang="zh-TW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CF58489-5BFB-443E-B711-A6B75EA5C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5" y="2070631"/>
            <a:ext cx="5275045" cy="342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6DB778F-BD76-4EC6-ACFE-36D1D01C1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382" y="2070631"/>
            <a:ext cx="5359018" cy="342000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D6EFED1D-C0AE-4C11-9018-CA0CAECAA4D9}"/>
              </a:ext>
            </a:extLst>
          </p:cNvPr>
          <p:cNvSpPr/>
          <p:nvPr/>
        </p:nvSpPr>
        <p:spPr>
          <a:xfrm>
            <a:off x="4777273" y="4581331"/>
            <a:ext cx="557109" cy="9093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048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2023/9/6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谢谢ui图片-谢谢配图素材下载-新媒体素材库-觅知网">
            <a:extLst>
              <a:ext uri="{FF2B5EF4-FFF2-40B4-BE49-F238E27FC236}">
                <a16:creationId xmlns:a16="http://schemas.microsoft.com/office/drawing/2014/main" id="{05BA532D-B0F4-4E5D-A1AF-61ACBF247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366" y="799404"/>
            <a:ext cx="5516667" cy="551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227814</TotalTime>
  <Words>332</Words>
  <Application>Microsoft Office PowerPoint</Application>
  <PresentationFormat>自訂</PresentationFormat>
  <Paragraphs>93</Paragraphs>
  <Slides>8</Slides>
  <Notes>1</Notes>
  <HiddenSlides>0</HiddenSlides>
  <MMClips>10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Arial</vt:lpstr>
      <vt:lpstr>Calibri</vt:lpstr>
      <vt:lpstr>Cambria Math</vt:lpstr>
      <vt:lpstr>Times New Roman</vt:lpstr>
      <vt:lpstr>Wingdings</vt:lpstr>
      <vt:lpstr>Office 佈景主題</vt:lpstr>
      <vt:lpstr>Equation</vt:lpstr>
      <vt:lpstr>Blind estimation of acoustic transfer functions (ATFs) and dereverberation based on convolutive transfer functions (CTFs)   Date：2022. 09. 06</vt:lpstr>
      <vt:lpstr>Outline</vt:lpstr>
      <vt:lpstr>Simulation setting</vt:lpstr>
      <vt:lpstr>Simulation result (1)</vt:lpstr>
      <vt:lpstr>Simulation result (2)</vt:lpstr>
      <vt:lpstr>Simulation result (3)</vt:lpstr>
      <vt:lpstr>Simulation result (4)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2631</cp:revision>
  <dcterms:created xsi:type="dcterms:W3CDTF">2012-11-25T05:37:01Z</dcterms:created>
  <dcterms:modified xsi:type="dcterms:W3CDTF">2023-09-06T14:22:17Z</dcterms:modified>
</cp:coreProperties>
</file>